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1" r:id="rId3"/>
    <p:sldId id="260" r:id="rId4"/>
    <p:sldId id="259" r:id="rId5"/>
    <p:sldId id="258" r:id="rId6"/>
    <p:sldId id="256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E0F6B-5AD6-410D-AACF-BF9A6F63381E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8CF91-95F0-48D9-8D04-CD5A84097B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480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8CF91-95F0-48D9-8D04-CD5A84097BC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542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48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09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57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77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22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31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58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17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38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88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61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24000">
              <a:schemeClr val="accent6">
                <a:lumMod val="60000"/>
                <a:lumOff val="40000"/>
              </a:schemeClr>
            </a:gs>
            <a:gs pos="100000">
              <a:srgbClr val="FFFF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5F7CE-D86D-4D5B-BCE4-98B6E46A8243}" type="datetimeFigureOut">
              <a:rPr lang="de-DE" smtClean="0"/>
              <a:t>09.05.2018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531A0-BEC2-4270-A2BD-52923C09B5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87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592288"/>
          </a:xfrm>
        </p:spPr>
        <p:txBody>
          <a:bodyPr>
            <a:noAutofit/>
          </a:bodyPr>
          <a:lstStyle/>
          <a:p>
            <a:r>
              <a:rPr lang="de-DE" sz="54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Historischer Jesus – kerygmatischer Christus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018371" y="6597352"/>
            <a:ext cx="11256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ym typeface="Symbol" panose="05050102010706020507" pitchFamily="18" charset="2"/>
              </a:rPr>
              <a:t> </a:t>
            </a:r>
            <a:r>
              <a:rPr lang="de-DE" sz="800" dirty="0"/>
              <a:t>Matthias Elsermann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94893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268760"/>
            <a:ext cx="1949811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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Jesus aus Nazareth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Erinnerung an einen Menschen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457200" y="1600200"/>
            <a:ext cx="5987008" cy="4525963"/>
          </a:xfrm>
        </p:spPr>
        <p:txBody>
          <a:bodyPr>
            <a:normAutofit/>
          </a:bodyPr>
          <a:lstStyle/>
          <a:p>
            <a:r>
              <a:rPr lang="de-DE" sz="2600" dirty="0">
                <a:solidFill>
                  <a:schemeClr val="accent1">
                    <a:lumMod val="50000"/>
                  </a:schemeClr>
                </a:solidFill>
              </a:rPr>
              <a:t>Eine historisch belegte Persönlichkeit aus Galiläa.</a:t>
            </a:r>
          </a:p>
          <a:p>
            <a:r>
              <a:rPr lang="de-DE" sz="2600" dirty="0">
                <a:solidFill>
                  <a:schemeClr val="accent1">
                    <a:lumMod val="50000"/>
                  </a:schemeClr>
                </a:solidFill>
              </a:rPr>
              <a:t>Er hat Anhänger um sich gesammelt.</a:t>
            </a:r>
          </a:p>
          <a:p>
            <a:r>
              <a:rPr lang="de-DE" sz="2600" dirty="0">
                <a:solidFill>
                  <a:schemeClr val="accent1">
                    <a:lumMod val="50000"/>
                  </a:schemeClr>
                </a:solidFill>
              </a:rPr>
              <a:t>Er hat über das mit ihm anbrechende Reich Gottes gesprochen.</a:t>
            </a:r>
          </a:p>
          <a:p>
            <a:r>
              <a:rPr lang="de-DE" sz="2600" dirty="0">
                <a:solidFill>
                  <a:schemeClr val="accent1">
                    <a:lumMod val="50000"/>
                  </a:schemeClr>
                </a:solidFill>
              </a:rPr>
              <a:t>Er hat die Tora und die Propheten ausgelegt.</a:t>
            </a:r>
          </a:p>
          <a:p>
            <a:r>
              <a:rPr lang="de-DE" sz="2600" dirty="0">
                <a:solidFill>
                  <a:schemeClr val="accent1">
                    <a:lumMod val="50000"/>
                  </a:schemeClr>
                </a:solidFill>
              </a:rPr>
              <a:t>Er hat (einzelne) Heilungswunder vollbracht.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018371" y="6597352"/>
            <a:ext cx="11256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ym typeface="Symbol" panose="05050102010706020507" pitchFamily="18" charset="2"/>
              </a:rPr>
              <a:t> </a:t>
            </a:r>
            <a:r>
              <a:rPr lang="de-DE" sz="800" dirty="0"/>
              <a:t>Matthias Elsermann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48898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555" y="49"/>
            <a:ext cx="4364941" cy="6857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el 7"/>
          <p:cNvSpPr>
            <a:spLocks noGrp="1"/>
          </p:cNvSpPr>
          <p:nvPr>
            <p:ph type="title"/>
          </p:nvPr>
        </p:nvSpPr>
        <p:spPr>
          <a:xfrm>
            <a:off x="251520" y="53752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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Der Gekreuzigte und Auferstandene: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Profilierung</a:t>
            </a:r>
          </a:p>
        </p:txBody>
      </p:sp>
      <p:sp>
        <p:nvSpPr>
          <p:cNvPr id="7" name="Inhaltsplatzhalter 8"/>
          <p:cNvSpPr>
            <a:spLocks noGrp="1"/>
          </p:cNvSpPr>
          <p:nvPr>
            <p:ph idx="1"/>
          </p:nvPr>
        </p:nvSpPr>
        <p:spPr>
          <a:xfrm>
            <a:off x="323528" y="1124744"/>
            <a:ext cx="5328592" cy="5544616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Jesus wird von den Römern als Aufrührer und Staatsfeind hingerichtet.</a:t>
            </a:r>
          </a:p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Für seine Anhänger bedeutet</a:t>
            </a:r>
            <a:br>
              <a:rPr lang="de-DE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dies das Scheitern aller mit Jesus verbundenen Hoffnungen.</a:t>
            </a:r>
          </a:p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Seine Auferstehung wird als wunderbares Eingreifen Gottes erlebt.</a:t>
            </a:r>
          </a:p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Ostern ist für seine Anhänger – trotz anfänglicher Zweifel – die Bestätigung der Gegenwart Gottes in dem Menschen Jesus: dies ist nur im Glauben erfassbar.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018371" y="6597352"/>
            <a:ext cx="11256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ym typeface="Symbol" panose="05050102010706020507" pitchFamily="18" charset="2"/>
              </a:rPr>
              <a:t> </a:t>
            </a:r>
            <a:r>
              <a:rPr lang="de-DE" sz="800" dirty="0"/>
              <a:t>Matthias Elsermann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53341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995" y="0"/>
            <a:ext cx="45390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el 7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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Der verkündigte Christus: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Kerygmatisierung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8"/>
          <p:cNvSpPr>
            <a:spLocks noGrp="1"/>
          </p:cNvSpPr>
          <p:nvPr>
            <p:ph idx="1"/>
          </p:nvPr>
        </p:nvSpPr>
        <p:spPr>
          <a:xfrm>
            <a:off x="251520" y="1412776"/>
            <a:ext cx="5472608" cy="5256584"/>
          </a:xfrm>
        </p:spPr>
        <p:txBody>
          <a:bodyPr>
            <a:normAutofit fontScale="92500" lnSpcReduction="10000"/>
          </a:bodyPr>
          <a:lstStyle/>
          <a:p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Im Licht von Kreuz und Auferstehung erinnern sich seine Anhänger an sein Leben.</a:t>
            </a:r>
          </a:p>
          <a:p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Die verkündigte Botschaft (Kerygma) tritt in den Vordergrund.</a:t>
            </a:r>
          </a:p>
          <a:p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Hoheitstitel werden für Jesus benutzt, um seine Würde und die Göttlichkeit auszudrücken.</a:t>
            </a:r>
          </a:p>
          <a:p>
            <a:pPr lvl="1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Je nach Zielgruppe entstammen diese Hoheitstitel</a:t>
            </a:r>
          </a:p>
          <a:p>
            <a:pPr lvl="2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dem jüdisch-hebräischen Kulturraum</a:t>
            </a:r>
          </a:p>
          <a:p>
            <a:pPr lvl="2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dem griechisch-‘heidnischen‘ Kulturraum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018371" y="6597352"/>
            <a:ext cx="11256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ym typeface="Symbol" panose="05050102010706020507" pitchFamily="18" charset="2"/>
              </a:rPr>
              <a:t> </a:t>
            </a:r>
            <a:r>
              <a:rPr lang="de-DE" sz="800" dirty="0"/>
              <a:t>Matthias Elsermann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21765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934" y="0"/>
            <a:ext cx="461306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el 7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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Der Christus der Evangelien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Aktualisierung</a:t>
            </a:r>
          </a:p>
        </p:txBody>
      </p:sp>
      <p:sp>
        <p:nvSpPr>
          <p:cNvPr id="7" name="Inhaltsplatzhalter 8"/>
          <p:cNvSpPr>
            <a:spLocks noGrp="1"/>
          </p:cNvSpPr>
          <p:nvPr>
            <p:ph idx="1"/>
          </p:nvPr>
        </p:nvSpPr>
        <p:spPr>
          <a:xfrm>
            <a:off x="251520" y="1340768"/>
            <a:ext cx="5688632" cy="5400600"/>
          </a:xfrm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Erinnerungen an das Lebens des historischen Jesus und Glaubensaussagen der Christen werden in einem Bericht verbunden.</a:t>
            </a:r>
          </a:p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Manche Ereignisse (z. B. Wunder) werden als Ausdruck der Hoffnung gesteigert.</a:t>
            </a:r>
          </a:p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Worte Jesu werden zur Beantwortung aktueller Konflikte benutzt.</a:t>
            </a:r>
          </a:p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Das zunehmende Interesse an einer vollständigen Biografie Jesu werden durch legendarische Motive und den Zuhörern vertraute Metaphern gestillt (z.B. Jungfrauengeburt).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018371" y="6597352"/>
            <a:ext cx="11256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ym typeface="Symbol" panose="05050102010706020507" pitchFamily="18" charset="2"/>
              </a:rPr>
              <a:t> </a:t>
            </a:r>
            <a:r>
              <a:rPr lang="de-DE" sz="800" dirty="0"/>
              <a:t>Matthias Elsermann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50554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653" y="752750"/>
            <a:ext cx="133780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373" y="740797"/>
            <a:ext cx="1332148" cy="201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109" y="776160"/>
            <a:ext cx="1285932" cy="1977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920" y="1068218"/>
            <a:ext cx="481712" cy="124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07504" y="-99392"/>
            <a:ext cx="8928992" cy="1052736"/>
          </a:xfrm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srgbClr val="0070C0"/>
                </a:solidFill>
              </a:rPr>
              <a:t>Historischer Jesus – kerygmatischer Christus</a:t>
            </a:r>
          </a:p>
        </p:txBody>
      </p:sp>
      <p:sp>
        <p:nvSpPr>
          <p:cNvPr id="6" name="Bogen 5"/>
          <p:cNvSpPr/>
          <p:nvPr/>
        </p:nvSpPr>
        <p:spPr>
          <a:xfrm rot="9481894">
            <a:off x="622228" y="-324248"/>
            <a:ext cx="7887224" cy="6996461"/>
          </a:xfrm>
          <a:prstGeom prst="arc">
            <a:avLst>
              <a:gd name="adj1" fmla="val 13329918"/>
              <a:gd name="adj2" fmla="val 149853"/>
            </a:avLst>
          </a:prstGeom>
          <a:ln w="76200">
            <a:solidFill>
              <a:schemeClr val="accent1">
                <a:shade val="95000"/>
                <a:satMod val="105000"/>
                <a:alpha val="5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376165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0" y="2609528"/>
            <a:ext cx="1907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ym typeface="Wingdings"/>
              </a:rPr>
              <a:t> </a:t>
            </a:r>
            <a:r>
              <a:rPr lang="de-DE" sz="1400" dirty="0"/>
              <a:t>Historischer Kern:</a:t>
            </a:r>
            <a:br>
              <a:rPr lang="de-DE" sz="1400" dirty="0"/>
            </a:br>
            <a:r>
              <a:rPr lang="de-DE" sz="1400" dirty="0"/>
              <a:t>tatsächliches Leben und Handeln des Jesus aus Nazareth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907704" y="2626951"/>
            <a:ext cx="22322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ym typeface="Wingdings"/>
              </a:rPr>
              <a:t></a:t>
            </a:r>
            <a:r>
              <a:rPr lang="de-DE" sz="1400" dirty="0"/>
              <a:t> Profilierung:</a:t>
            </a:r>
            <a:br>
              <a:rPr lang="de-DE" sz="1400" dirty="0"/>
            </a:br>
            <a:r>
              <a:rPr lang="de-DE" sz="1400" dirty="0"/>
              <a:t>die Erinnerung bekommt ihr Profil und besondere Qualität durch Kreuz und Auferstehung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139952" y="2617807"/>
            <a:ext cx="26642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ym typeface="Wingdings"/>
              </a:rPr>
              <a:t></a:t>
            </a:r>
            <a:r>
              <a:rPr lang="de-DE" sz="1400" dirty="0"/>
              <a:t> </a:t>
            </a:r>
            <a:r>
              <a:rPr lang="de-DE" sz="1400" dirty="0" err="1"/>
              <a:t>Kerygmatisierung</a:t>
            </a:r>
            <a:r>
              <a:rPr lang="de-DE" sz="1400" dirty="0"/>
              <a:t>:</a:t>
            </a:r>
            <a:br>
              <a:rPr lang="de-DE" sz="1400" dirty="0"/>
            </a:br>
            <a:r>
              <a:rPr lang="de-DE" sz="1400" dirty="0"/>
              <a:t>Gott ist in diesem Jesus gegenwärtig gewesen – göttliche Hoheitstitel (jüdischer oder griechischer Herkunft)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804248" y="2617807"/>
            <a:ext cx="23042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>
                <a:sym typeface="Wingdings"/>
              </a:rPr>
              <a:t></a:t>
            </a:r>
            <a:r>
              <a:rPr lang="de-DE" sz="1400" dirty="0"/>
              <a:t> Aktualisierung: Anreicherung, Steigerung – unter Wahrung des historischen Kerns</a:t>
            </a:r>
            <a:br>
              <a:rPr lang="de-DE" sz="1400" dirty="0"/>
            </a:b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03746" y="6344652"/>
            <a:ext cx="1659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Wer war Jesus?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940152" y="6344652"/>
            <a:ext cx="317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solidFill>
                  <a:schemeClr val="accent2">
                    <a:lumMod val="50000"/>
                  </a:schemeClr>
                </a:solidFill>
              </a:rPr>
              <a:t>Was bedeutet uns Jesus heute?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81660" y="3843236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solidFill>
                  <a:schemeClr val="tx2"/>
                </a:solidFill>
              </a:rPr>
              <a:t>Historischer Jesus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6899155" y="3833664"/>
            <a:ext cx="224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solidFill>
                  <a:schemeClr val="accent2">
                    <a:lumMod val="50000"/>
                  </a:schemeClr>
                </a:solidFill>
              </a:rPr>
              <a:t>Verkündigter Christus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5536" y="4147415"/>
            <a:ext cx="8042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FF0000"/>
                </a:solidFill>
              </a:rPr>
              <a:t>Der Prozess der Zueignung von Hoheitstiteln und der Anreicherung, Steigerung und Aktualisierung der Berichte über Jesus bedeuten weder Verfälschung noch Willkür,</a:t>
            </a:r>
            <a:br>
              <a:rPr lang="de-DE" b="1" dirty="0">
                <a:solidFill>
                  <a:srgbClr val="FF0000"/>
                </a:solidFill>
              </a:rPr>
            </a:br>
            <a:r>
              <a:rPr lang="de-DE" b="1" dirty="0">
                <a:solidFill>
                  <a:srgbClr val="FF0000"/>
                </a:solidFill>
              </a:rPr>
              <a:t>sondern sind stets rückgekoppelt an die Erinnerung an den historischen Jesus.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07504" y="5057800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2">
                    <a:lumMod val="50000"/>
                  </a:schemeClr>
                </a:solidFill>
              </a:rPr>
              <a:t>Historische Aussagen sind für den Glauben wertlos, solange sie nicht zugleich die aktuelle Bedeutung Jesu für die Menschen ausdrücken.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881875" y="5057800"/>
            <a:ext cx="61546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b="1" dirty="0">
                <a:solidFill>
                  <a:schemeClr val="tx2"/>
                </a:solidFill>
              </a:rPr>
              <a:t>Glaubensaussagen sind für </a:t>
            </a:r>
            <a:r>
              <a:rPr lang="de-DE" b="1">
                <a:solidFill>
                  <a:schemeClr val="tx2"/>
                </a:solidFill>
              </a:rPr>
              <a:t>die historische</a:t>
            </a:r>
            <a:br>
              <a:rPr lang="de-DE" b="1" dirty="0">
                <a:solidFill>
                  <a:schemeClr val="tx2"/>
                </a:solidFill>
              </a:rPr>
            </a:br>
            <a:r>
              <a:rPr lang="de-DE" b="1" dirty="0">
                <a:solidFill>
                  <a:schemeClr val="tx2"/>
                </a:solidFill>
              </a:rPr>
              <a:t>Reflexion ohne Bedeutung, solange sie nicht </a:t>
            </a:r>
            <a:br>
              <a:rPr lang="de-DE" b="1" dirty="0">
                <a:solidFill>
                  <a:schemeClr val="tx2"/>
                </a:solidFill>
              </a:rPr>
            </a:br>
            <a:r>
              <a:rPr lang="de-DE" b="1" dirty="0">
                <a:solidFill>
                  <a:schemeClr val="tx2"/>
                </a:solidFill>
              </a:rPr>
              <a:t>zugleich durch allgemeine Forschungsmethoden</a:t>
            </a:r>
            <a:br>
              <a:rPr lang="de-DE" b="1" dirty="0">
                <a:solidFill>
                  <a:schemeClr val="tx2"/>
                </a:solidFill>
              </a:rPr>
            </a:br>
            <a:r>
              <a:rPr lang="de-DE" b="1" dirty="0">
                <a:solidFill>
                  <a:schemeClr val="tx2"/>
                </a:solidFill>
              </a:rPr>
              <a:t>mit dem historischen Kern unterlegt werden können. 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7982875" y="6669940"/>
            <a:ext cx="11256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sym typeface="Symbol" panose="05050102010706020507" pitchFamily="18" charset="2"/>
              </a:rPr>
              <a:t> </a:t>
            </a:r>
            <a:r>
              <a:rPr lang="de-DE" sz="800" dirty="0"/>
              <a:t>Matthias Elsermann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7869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/>
      <p:bldP spid="16" grpId="0"/>
      <p:bldP spid="17" grpId="0"/>
      <p:bldP spid="18" grpId="0"/>
      <p:bldP spid="10" grpId="0"/>
      <p:bldP spid="20" grpId="0"/>
      <p:bldP spid="21" grpId="0"/>
      <p:bldP spid="22" grpId="0"/>
      <p:bldP spid="11" grpId="0"/>
      <p:bldP spid="2" grpId="0"/>
      <p:bldP spid="3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</Words>
  <Application>Microsoft Office PowerPoint</Application>
  <PresentationFormat>Bildschirmpräsentation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Arial Rounded MT Bold</vt:lpstr>
      <vt:lpstr>Calibri</vt:lpstr>
      <vt:lpstr>Symbol</vt:lpstr>
      <vt:lpstr>Wingdings</vt:lpstr>
      <vt:lpstr>Larissa</vt:lpstr>
      <vt:lpstr>Historischer Jesus – kerygmatischer Christus</vt:lpstr>
      <vt:lpstr> Jesus aus Nazareth Erinnerung an einen Menschen</vt:lpstr>
      <vt:lpstr> Der Gekreuzigte und Auferstandene: Profilierung</vt:lpstr>
      <vt:lpstr> Der verkündigte Christus:  Kerygmatisierung</vt:lpstr>
      <vt:lpstr> Der Christus der Evangelien Aktualisierung</vt:lpstr>
      <vt:lpstr>Historischer Jesus – kerygmatischer Christus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Elsermann</dc:creator>
  <cp:lastModifiedBy>Johan La Gro</cp:lastModifiedBy>
  <cp:revision>31</cp:revision>
  <dcterms:created xsi:type="dcterms:W3CDTF">2011-06-12T07:58:16Z</dcterms:created>
  <dcterms:modified xsi:type="dcterms:W3CDTF">2018-05-09T10:26:12Z</dcterms:modified>
</cp:coreProperties>
</file>